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FFFFFF"/>
    <a:srgbClr val="BCE0FA"/>
    <a:srgbClr val="16A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080" y="-2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4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5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2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9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6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/v2?preapproval_plan_id=cd614c82f1a9472d8e53d2191f6616b2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mercadopago.com.br/subscriptions/checkout/v2?preapproval_plan_id=d549b9bffd3b4c219dad02803e2d661d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.me/5511933444385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mercadopago.com.br/subscriptions/checkout/v2?preapproval_plan_id=8bc883c044eb48d3901c861d7c6ffa7f" TargetMode="External"/><Relationship Id="rId10" Type="http://schemas.openxmlformats.org/officeDocument/2006/relationships/hyperlink" Target="https://wrconsultoria.github.io/Treino-Patty/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www.mercadopago.com.br/subscriptions/checkout/v2?preapproval_plan_id=7a7dcee9a6e7499c84e32714e966dca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?preapproval_plan_id=7fc131a841c54ac8b4e77f15c8087b30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a.me/5511933444385" TargetMode="External"/><Relationship Id="rId12" Type="http://schemas.openxmlformats.org/officeDocument/2006/relationships/hyperlink" Target="https://wrconsultoria.github.io/Treino-Patt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rcadopago.com.br/subscriptions/checkout?preapproval_plan_id=5535e6e3bdda4fe68a13636ce044f8e3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hyperlink" Target="https://www.mercadopago.com.br/subscriptions/checkout?preapproval_plan_id=cadfb86ebc4a421eac1c657f4618871c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mercadopago.com.br/subscriptions/checkout?preapproval_plan_id=00357d1cc45d42ac964e56143212e97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?preapproval_plan_id=c8f547e59ffa4feb88fabc973945edd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mercadopago.com.br/subscriptions/checkout?preapproval_plan_id=63a46a08d06342129771e8a0f3e8811a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.me/5511933444385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mercadopago.com.br/subscriptions/checkout?preapproval_plan_id=8ad8ddcdf7da473ca7171cf385c40202" TargetMode="External"/><Relationship Id="rId10" Type="http://schemas.openxmlformats.org/officeDocument/2006/relationships/hyperlink" Target="https://wrconsultoria.github.io/Treino-Patty/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www.mercadopago.com.br/subscriptions/checkout?preapproval_plan_id=69368a1afa6b435086e3ba13da0f80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5F2CF0-6B9B-D9EF-FDD5-74740B83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CAE24A-617D-3AA8-2DD0-06635818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234B4-90BF-94C8-3A55-EC1FBF084B8A}"/>
              </a:ext>
            </a:extLst>
          </p:cNvPr>
          <p:cNvSpPr txBox="1"/>
          <p:nvPr/>
        </p:nvSpPr>
        <p:spPr>
          <a:xfrm>
            <a:off x="1476650" y="2097653"/>
            <a:ext cx="390469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Básico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1200"/>
              </a:spcBef>
            </a:pPr>
            <a:r>
              <a:rPr lang="pt-BR" b="1" dirty="0">
                <a:solidFill>
                  <a:srgbClr val="0D47A1"/>
                </a:solidFill>
              </a:rPr>
              <a:t>R$ 199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Desenvolvimento do plano de treinamento.</a:t>
            </a:r>
          </a:p>
          <a:p>
            <a:pPr algn="just">
              <a:spcBef>
                <a:spcPts val="600"/>
              </a:spcBef>
            </a:pPr>
            <a:r>
              <a:rPr lang="en-US" sz="1050" dirty="0" err="1"/>
              <a:t>Criação</a:t>
            </a:r>
            <a:r>
              <a:rPr lang="en-US" sz="1050" dirty="0"/>
              <a:t> da </a:t>
            </a:r>
            <a:r>
              <a:rPr lang="en-US" sz="1050" dirty="0" err="1"/>
              <a:t>planilha</a:t>
            </a:r>
            <a:r>
              <a:rPr lang="en-US" sz="1050" dirty="0"/>
              <a:t>, </a:t>
            </a:r>
            <a:r>
              <a:rPr lang="en-US" sz="1050" dirty="0" err="1"/>
              <a:t>seleção</a:t>
            </a:r>
            <a:r>
              <a:rPr lang="en-US" sz="1050" dirty="0"/>
              <a:t> dos </a:t>
            </a:r>
            <a:r>
              <a:rPr lang="en-US" sz="1050" dirty="0" err="1"/>
              <a:t>exercícios</a:t>
            </a:r>
            <a:r>
              <a:rPr lang="en-US" sz="1050" dirty="0"/>
              <a:t> e </a:t>
            </a:r>
            <a:r>
              <a:rPr lang="en-US" sz="1050" dirty="0" err="1"/>
              <a:t>apresentação</a:t>
            </a:r>
            <a:r>
              <a:rPr lang="en-US" sz="1050" dirty="0"/>
              <a:t> online do plano de 3 meses.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Troca de treino a cada 3 meses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 cada 90 dias o treino é totalmente revisado e atualizado para garantir evolução contínua, respeitando seu nível físico e sua adaptação.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Acompanhamento individual a cada 15 dias </a:t>
            </a:r>
            <a:r>
              <a:rPr lang="pt-BR" sz="1050" b="1" u="sng" dirty="0"/>
              <a:t>(ONLINE)</a:t>
            </a:r>
            <a:endParaRPr lang="en-US" sz="1050" b="1" u="sng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Check-in completo de 30 min. a cada 15 dias para ajustar cargas, repetições, tempo, evolução e dificuldades.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Avaliação de mobilidade, força e postura </a:t>
            </a:r>
            <a:r>
              <a:rPr lang="pt-BR" sz="1050" b="1" u="sng" dirty="0"/>
              <a:t>(ONLINE)</a:t>
            </a:r>
            <a:endParaRPr lang="en-US" sz="1050" b="1" u="sng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Avaliação inicial dos seus padrões de movimento para identificar limitações, compensações e oportunidades de melhora no treino.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Você recebe uma planilha clara, organizada e completa:</a:t>
            </a:r>
            <a:endParaRPr lang="en-US" sz="1050" dirty="0"/>
          </a:p>
          <a:p>
            <a:pPr marL="182563" lvl="0" indent="-90488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exercícios</a:t>
            </a:r>
            <a:r>
              <a:rPr lang="en-US" sz="1050" dirty="0"/>
              <a:t> com </a:t>
            </a:r>
            <a:r>
              <a:rPr lang="en-US" sz="1050" dirty="0" err="1"/>
              <a:t>vídeo</a:t>
            </a:r>
            <a:r>
              <a:rPr lang="en-US" sz="1050" dirty="0"/>
              <a:t> </a:t>
            </a:r>
            <a:r>
              <a:rPr lang="en-US" sz="1050" dirty="0" err="1"/>
              <a:t>demonstrativo</a:t>
            </a:r>
            <a:r>
              <a:rPr lang="en-US" sz="1050" dirty="0"/>
              <a:t>;</a:t>
            </a:r>
          </a:p>
          <a:p>
            <a:pPr marL="182563" lvl="0" indent="-90488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instruções</a:t>
            </a:r>
            <a:r>
              <a:rPr lang="en-US" sz="1050" dirty="0"/>
              <a:t> de </a:t>
            </a:r>
            <a:r>
              <a:rPr lang="en-US" sz="1050" dirty="0" err="1"/>
              <a:t>execução</a:t>
            </a:r>
            <a:r>
              <a:rPr lang="en-US" sz="1050" dirty="0"/>
              <a:t>;</a:t>
            </a:r>
          </a:p>
          <a:p>
            <a:pPr marL="182563" lvl="0" indent="-90488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séries</a:t>
            </a:r>
            <a:r>
              <a:rPr lang="en-US" sz="1050" dirty="0"/>
              <a:t>, </a:t>
            </a:r>
            <a:r>
              <a:rPr lang="en-US" sz="1050" dirty="0" err="1"/>
              <a:t>repetições</a:t>
            </a:r>
            <a:r>
              <a:rPr lang="en-US" sz="1050" dirty="0"/>
              <a:t> e tempos.</a:t>
            </a:r>
          </a:p>
        </p:txBody>
      </p:sp>
      <p:sp>
        <p:nvSpPr>
          <p:cNvPr id="21" name="Rectangle: Rounded Corners 20">
            <a:hlinkClick r:id="rId5"/>
            <a:extLst>
              <a:ext uri="{FF2B5EF4-FFF2-40B4-BE49-F238E27FC236}">
                <a16:creationId xmlns:a16="http://schemas.microsoft.com/office/drawing/2014/main" id="{EA65F180-461C-18C8-B10F-AD940E601E99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6"/>
            <a:extLst>
              <a:ext uri="{FF2B5EF4-FFF2-40B4-BE49-F238E27FC236}">
                <a16:creationId xmlns:a16="http://schemas.microsoft.com/office/drawing/2014/main" id="{3B2E735C-7789-4F0F-E6DD-A5FCC9C074C4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7"/>
            <a:extLst>
              <a:ext uri="{FF2B5EF4-FFF2-40B4-BE49-F238E27FC236}">
                <a16:creationId xmlns:a16="http://schemas.microsoft.com/office/drawing/2014/main" id="{7061196E-3707-3308-D0C9-AFB6DEA8DB64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3E6258-8F8E-7B66-F9B9-0CC6FDE407D3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R$ 597 (3x de R$ 199)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E1A599-3946-6A2F-5724-E3D6EB17C5B9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R$ 1.140 (6x de R$ 190)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8"/>
            <a:extLst>
              <a:ext uri="{FF2B5EF4-FFF2-40B4-BE49-F238E27FC236}">
                <a16:creationId xmlns:a16="http://schemas.microsoft.com/office/drawing/2014/main" id="{BD03018D-BD8F-F326-9100-BF9E1BB2B45C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9"/>
            <a:extLst>
              <a:ext uri="{FF2B5EF4-FFF2-40B4-BE49-F238E27FC236}">
                <a16:creationId xmlns:a16="http://schemas.microsoft.com/office/drawing/2014/main" id="{4B0960E0-68FC-1AFE-1B54-0B4F8BEE0BC3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41" name="Rectangle: Rounded Corners 40">
            <a:hlinkClick r:id="rId10"/>
            <a:extLst>
              <a:ext uri="{FF2B5EF4-FFF2-40B4-BE49-F238E27FC236}">
                <a16:creationId xmlns:a16="http://schemas.microsoft.com/office/drawing/2014/main" id="{49DD502C-AD02-38E2-13E6-565A7E1DEDBB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9AC7A-C84B-CF10-0709-01F0D51F31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E8CE8A-3FD6-D42C-0779-8CA96A41C9FB}"/>
              </a:ext>
            </a:extLst>
          </p:cNvPr>
          <p:cNvGrpSpPr/>
          <p:nvPr/>
        </p:nvGrpSpPr>
        <p:grpSpPr>
          <a:xfrm>
            <a:off x="0" y="134859"/>
            <a:ext cx="6858000" cy="1578420"/>
            <a:chOff x="0" y="41256"/>
            <a:chExt cx="6858000" cy="1578420"/>
          </a:xfrm>
        </p:grpSpPr>
        <p:pic>
          <p:nvPicPr>
            <p:cNvPr id="4" name="Picture 3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907C173C-3CCB-3CD7-64C8-05FF6035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41256"/>
              <a:ext cx="1619162" cy="10813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9BF957-2688-AADD-384E-9074F4D4C79E}"/>
                </a:ext>
              </a:extLst>
            </p:cNvPr>
            <p:cNvSpPr txBox="1"/>
            <p:nvPr/>
          </p:nvSpPr>
          <p:spPr>
            <a:xfrm>
              <a:off x="0" y="1358066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5B264B-7DD8-5E8A-0944-A90A2B921CE4}"/>
                </a:ext>
              </a:extLst>
            </p:cNvPr>
            <p:cNvSpPr txBox="1"/>
            <p:nvPr/>
          </p:nvSpPr>
          <p:spPr>
            <a:xfrm>
              <a:off x="0" y="1135237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kern="2000" spc="100" dirty="0">
                  <a:solidFill>
                    <a:schemeClr val="bg1"/>
                  </a:solidFill>
                </a:rPr>
                <a:t>CONSULTORIA ONLINE</a:t>
              </a:r>
              <a:endParaRPr lang="en-US" sz="1050" b="1" kern="2000" spc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07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C27C-52E0-6902-8F90-C38B9B48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AA9C91-514D-9F05-58CB-5E6299F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E7791-E853-E2E6-1825-9608C55DD5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51A23A-FCC4-F17B-738B-7532AB082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3F6808-EA42-C83A-70DB-8FBC69A5B643}"/>
              </a:ext>
            </a:extLst>
          </p:cNvPr>
          <p:cNvSpPr txBox="1"/>
          <p:nvPr/>
        </p:nvSpPr>
        <p:spPr>
          <a:xfrm>
            <a:off x="1654136" y="2097653"/>
            <a:ext cx="3549726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Completo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1200"/>
              </a:spcBef>
            </a:pPr>
            <a:r>
              <a:rPr lang="pt-BR" b="1" dirty="0">
                <a:solidFill>
                  <a:srgbClr val="0D47A1"/>
                </a:solidFill>
              </a:rPr>
              <a:t>R$ 249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Tudo que o treino básico oferece</a:t>
            </a:r>
            <a:endParaRPr lang="en-US" sz="1050" b="1" dirty="0"/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Troca de treino a cada 2 meses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A cada 60 dias o treino é totalmente revisado e atualizado para garantir evolução contínua, respeitando seu nível físico e sua adaptação.</a:t>
            </a:r>
            <a:endParaRPr lang="en-US" sz="1050" b="1" dirty="0"/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Acompanhamento individual semanal </a:t>
            </a:r>
            <a:r>
              <a:rPr lang="pt-BR" sz="1050" b="1" u="sng" dirty="0"/>
              <a:t>(ONLINE)</a:t>
            </a:r>
            <a:endParaRPr lang="en-US" sz="1050" b="1" u="sng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Check-in completo de 30 min. 1x por semana para ajustar cargas, repetições, tempo, evolução e dificuldades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Análise técnica por vídeo </a:t>
            </a:r>
            <a:r>
              <a:rPr lang="pt-BR" sz="1050" b="1" u="sng" dirty="0"/>
              <a:t>(1X por MÊS)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envia um vídeo e recebe correções detalhadas de postura, alinhamento e execução.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Suporte</a:t>
            </a:r>
            <a:r>
              <a:rPr lang="en-US" sz="1050" b="1" dirty="0"/>
              <a:t> </a:t>
            </a:r>
            <a:r>
              <a:rPr lang="en-US" sz="1050" b="1" dirty="0" err="1"/>
              <a:t>contínuo</a:t>
            </a:r>
            <a:r>
              <a:rPr lang="en-US" sz="1050" b="1" dirty="0"/>
              <a:t> via WhatsApp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Respostas rápidas, ajustes de treino e trocas de exercícios sempre que necessário.</a:t>
            </a:r>
            <a:endParaRPr lang="en-US" sz="1050" b="1" dirty="0"/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</a:p>
        </p:txBody>
      </p:sp>
      <p:sp>
        <p:nvSpPr>
          <p:cNvPr id="21" name="Rectangle: Rounded Corners 20">
            <a:hlinkClick r:id="rId6"/>
            <a:extLst>
              <a:ext uri="{FF2B5EF4-FFF2-40B4-BE49-F238E27FC236}">
                <a16:creationId xmlns:a16="http://schemas.microsoft.com/office/drawing/2014/main" id="{E3EE1BA2-F9C0-0213-B6F1-1017AB2C3EAA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7"/>
            <a:extLst>
              <a:ext uri="{FF2B5EF4-FFF2-40B4-BE49-F238E27FC236}">
                <a16:creationId xmlns:a16="http://schemas.microsoft.com/office/drawing/2014/main" id="{B253379B-E9EE-BAE4-4256-CEF343F2B97B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8"/>
            <a:extLst>
              <a:ext uri="{FF2B5EF4-FFF2-40B4-BE49-F238E27FC236}">
                <a16:creationId xmlns:a16="http://schemas.microsoft.com/office/drawing/2014/main" id="{E8DE2353-3A1B-EF87-5EDF-ACC0098AD53D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A916FF-6DB5-E410-DE44-B447328BE574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R$ 747 (3x de R$ 249)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B0DC7B5-A4B7-2FAF-D16C-9AEA329A8D8B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R$ 1.440 (6x de R$ 240)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9"/>
            <a:extLst>
              <a:ext uri="{FF2B5EF4-FFF2-40B4-BE49-F238E27FC236}">
                <a16:creationId xmlns:a16="http://schemas.microsoft.com/office/drawing/2014/main" id="{0D8BBE1A-10C7-33F4-A06A-497001B2BEF5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10"/>
            <a:extLst>
              <a:ext uri="{FF2B5EF4-FFF2-40B4-BE49-F238E27FC236}">
                <a16:creationId xmlns:a16="http://schemas.microsoft.com/office/drawing/2014/main" id="{40801F02-E666-D252-47FE-27772C7E93AF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3BC1E0-FCD3-5F3A-1CF1-348A96D2A2A1}"/>
              </a:ext>
            </a:extLst>
          </p:cNvPr>
          <p:cNvGrpSpPr/>
          <p:nvPr/>
        </p:nvGrpSpPr>
        <p:grpSpPr>
          <a:xfrm>
            <a:off x="0" y="134859"/>
            <a:ext cx="6858000" cy="1578420"/>
            <a:chOff x="0" y="41256"/>
            <a:chExt cx="6858000" cy="1578420"/>
          </a:xfrm>
        </p:grpSpPr>
        <p:pic>
          <p:nvPicPr>
            <p:cNvPr id="35" name="Picture 34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5714BA58-4CD7-770C-2BDC-6037F671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41256"/>
              <a:ext cx="1619162" cy="10813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2368EA-DF9D-E660-CE8B-3C59323CE791}"/>
                </a:ext>
              </a:extLst>
            </p:cNvPr>
            <p:cNvSpPr txBox="1"/>
            <p:nvPr/>
          </p:nvSpPr>
          <p:spPr>
            <a:xfrm>
              <a:off x="0" y="1358066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460BCB-B019-1146-F5EB-942FD85448C0}"/>
                </a:ext>
              </a:extLst>
            </p:cNvPr>
            <p:cNvSpPr txBox="1"/>
            <p:nvPr/>
          </p:nvSpPr>
          <p:spPr>
            <a:xfrm>
              <a:off x="0" y="1135237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kern="2000" spc="100" dirty="0">
                  <a:solidFill>
                    <a:schemeClr val="bg1"/>
                  </a:solidFill>
                </a:rPr>
                <a:t>CONSULTORIA ONLINE</a:t>
              </a:r>
              <a:endParaRPr lang="en-US" sz="1050" b="1" kern="2000" spc="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hlinkClick r:id="rId12"/>
            <a:extLst>
              <a:ext uri="{FF2B5EF4-FFF2-40B4-BE49-F238E27FC236}">
                <a16:creationId xmlns:a16="http://schemas.microsoft.com/office/drawing/2014/main" id="{5DA50AE2-7A94-D457-D899-1937D92F431C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F0E0-CF68-A083-BDAE-27FE0CC5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DA81E2-FAA5-53B6-C9D5-E1114DA11B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143DE5-5068-AFA2-1AD3-93A0E24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220997-F82E-235B-8431-A9BCF1B2FDC9}"/>
              </a:ext>
            </a:extLst>
          </p:cNvPr>
          <p:cNvSpPr txBox="1"/>
          <p:nvPr/>
        </p:nvSpPr>
        <p:spPr>
          <a:xfrm>
            <a:off x="1654136" y="2097653"/>
            <a:ext cx="3549726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Premium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600"/>
              </a:spcBef>
            </a:pPr>
            <a:r>
              <a:rPr lang="pt-BR" b="1" dirty="0">
                <a:solidFill>
                  <a:srgbClr val="0D47A1"/>
                </a:solidFill>
              </a:rPr>
              <a:t>R$ 399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Tudo que o plano Completo oferece</a:t>
            </a:r>
            <a:endParaRPr lang="en-US" sz="1050" b="1" dirty="0"/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3 encontros para passar o treinamento </a:t>
            </a:r>
            <a:r>
              <a:rPr lang="pt-BR" sz="1050" b="1" u="sng" dirty="0"/>
              <a:t>(ONLINE)</a:t>
            </a:r>
            <a:endParaRPr lang="en-US" sz="1050" b="1" u="sng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Neste momento irei ensinar o treinamento com todas as suas nuances, para melhor aproveitamento do programa.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Análise técnica por vídeo </a:t>
            </a:r>
            <a:r>
              <a:rPr lang="pt-BR" sz="1050" b="1" u="sng" dirty="0"/>
              <a:t>(1X por SEMANA)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envia um vídeo e recebe correções detalhadas de postura, alinhamento e execução.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Suporte total e prioritário no WhatsApp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Atendimento mais rápido, prioridade nas respostas e acompanhamento mais próximo.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Relatorio mensal de progresso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recebe um relatório com avanços, pontos de ajuste, mobilidade, força e recomendações personalizadas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Programação avançada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Rotinas estruturadas com progressão planejada, periodização e foco em performance e evolução</a:t>
            </a:r>
            <a:endParaRPr lang="en-US" sz="1050" b="1" dirty="0"/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  <a:endParaRPr lang="en-US" sz="1050" dirty="0"/>
          </a:p>
        </p:txBody>
      </p:sp>
      <p:sp>
        <p:nvSpPr>
          <p:cNvPr id="21" name="Rectangle: Rounded Corners 20">
            <a:hlinkClick r:id="rId5"/>
            <a:extLst>
              <a:ext uri="{FF2B5EF4-FFF2-40B4-BE49-F238E27FC236}">
                <a16:creationId xmlns:a16="http://schemas.microsoft.com/office/drawing/2014/main" id="{2600851E-D2B7-32BD-4E88-1B578E3AD83A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6"/>
            <a:extLst>
              <a:ext uri="{FF2B5EF4-FFF2-40B4-BE49-F238E27FC236}">
                <a16:creationId xmlns:a16="http://schemas.microsoft.com/office/drawing/2014/main" id="{42F77D81-7528-BFC6-7266-736341CB9944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7"/>
            <a:extLst>
              <a:ext uri="{FF2B5EF4-FFF2-40B4-BE49-F238E27FC236}">
                <a16:creationId xmlns:a16="http://schemas.microsoft.com/office/drawing/2014/main" id="{016CAE55-7C54-17E8-28B3-D79EE4D7523C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AEF875-9A3B-9650-6AA3-ED9A526A5892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R$ 1.197    (3x de R$ 399)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61073C-62DD-6860-5E80-D0CCEA3101C6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R$ 2.154    (6x de R$ 359)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8"/>
            <a:extLst>
              <a:ext uri="{FF2B5EF4-FFF2-40B4-BE49-F238E27FC236}">
                <a16:creationId xmlns:a16="http://schemas.microsoft.com/office/drawing/2014/main" id="{8902AFD5-54F3-7CCF-BEA2-C9D74BFE19F4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9"/>
            <a:extLst>
              <a:ext uri="{FF2B5EF4-FFF2-40B4-BE49-F238E27FC236}">
                <a16:creationId xmlns:a16="http://schemas.microsoft.com/office/drawing/2014/main" id="{93A75690-C89E-77F9-0AAC-438089458949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" name="Rectangle: Rounded Corners 1">
            <a:hlinkClick r:id="rId10"/>
            <a:extLst>
              <a:ext uri="{FF2B5EF4-FFF2-40B4-BE49-F238E27FC236}">
                <a16:creationId xmlns:a16="http://schemas.microsoft.com/office/drawing/2014/main" id="{0A9FBACE-81D2-7F1B-E33A-C4B6FDAD0355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8DF8A-1BB4-A859-2854-FADAB8309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A86259-C8FA-5581-F40E-AEE90D759B06}"/>
              </a:ext>
            </a:extLst>
          </p:cNvPr>
          <p:cNvGrpSpPr/>
          <p:nvPr/>
        </p:nvGrpSpPr>
        <p:grpSpPr>
          <a:xfrm>
            <a:off x="0" y="134859"/>
            <a:ext cx="6858000" cy="1578420"/>
            <a:chOff x="0" y="41256"/>
            <a:chExt cx="6858000" cy="1578420"/>
          </a:xfrm>
        </p:grpSpPr>
        <p:pic>
          <p:nvPicPr>
            <p:cNvPr id="5" name="Picture 4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56A816BF-3654-65BE-CB80-571339DE5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41256"/>
              <a:ext cx="1619162" cy="10813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38592E-946A-DC83-E48A-A9A311B01E52}"/>
                </a:ext>
              </a:extLst>
            </p:cNvPr>
            <p:cNvSpPr txBox="1"/>
            <p:nvPr/>
          </p:nvSpPr>
          <p:spPr>
            <a:xfrm>
              <a:off x="0" y="1358066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066868-CD6D-B03A-14F3-AA96224AABCF}"/>
                </a:ext>
              </a:extLst>
            </p:cNvPr>
            <p:cNvSpPr txBox="1"/>
            <p:nvPr/>
          </p:nvSpPr>
          <p:spPr>
            <a:xfrm>
              <a:off x="0" y="1135237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kern="2000" spc="100" dirty="0">
                  <a:solidFill>
                    <a:schemeClr val="bg1"/>
                  </a:solidFill>
                </a:rPr>
                <a:t>CONSULTORIA ONLINE</a:t>
              </a:r>
              <a:endParaRPr lang="en-US" sz="1050" b="1" kern="2000" spc="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06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561</Words>
  <Application>Microsoft Office PowerPoint</Application>
  <PresentationFormat>A4 Paper (210x297 mm)</PresentationFormat>
  <Paragraphs>77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CORREA -</dc:creator>
  <cp:lastModifiedBy>CORREA -</cp:lastModifiedBy>
  <cp:revision>2</cp:revision>
  <dcterms:created xsi:type="dcterms:W3CDTF">2025-11-22T19:19:39Z</dcterms:created>
  <dcterms:modified xsi:type="dcterms:W3CDTF">2025-11-22T22:34:14Z</dcterms:modified>
</cp:coreProperties>
</file>